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CBD"/>
    <a:srgbClr val="002D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3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2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1542" y="2623949"/>
            <a:ext cx="9144000" cy="1307939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37A9-0544-46E0-ADE0-09FE36BD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69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37A9-0544-46E0-ADE0-09FE36BD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480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37A9-0544-46E0-ADE0-09FE36BD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84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ACB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28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37A9-0544-46E0-ADE0-09FE36BD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871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37A9-0544-46E0-ADE0-09FE36BD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227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37A9-0544-46E0-ADE0-09FE36BD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5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37A9-0544-46E0-ADE0-09FE36BD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638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37A9-0544-46E0-ADE0-09FE36BD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259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37A9-0544-46E0-ADE0-09FE36BD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66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37A9-0544-46E0-ADE0-09FE36BD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81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44440-D801-40F1-8DC9-A8E1CD037087}" type="datetimeFigureOut">
              <a:rPr lang="en-US" smtClean="0"/>
              <a:t>1/13/23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B37A9-0544-46E0-ADE0-09FE36BD4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062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ACB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1542" y="1427585"/>
            <a:ext cx="9144000" cy="1492897"/>
          </a:xfrm>
        </p:spPr>
        <p:txBody>
          <a:bodyPr/>
          <a:lstStyle/>
          <a:p>
            <a:pPr algn="l"/>
            <a:r>
              <a:rPr lang="en-US" dirty="0">
                <a:latin typeface="+mn-lt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629560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Mission, Vision and Values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2E871CF-4FB4-B902-99E7-12FA35293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4604"/>
            <a:ext cx="10515600" cy="4351338"/>
          </a:xfrm>
        </p:spPr>
        <p:txBody>
          <a:bodyPr>
            <a:noAutofit/>
          </a:bodyPr>
          <a:lstStyle/>
          <a:p>
            <a:pPr marL="0" lv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3000" baseline="30000" dirty="0">
                <a:solidFill>
                  <a:prstClr val="black"/>
                </a:solidFill>
              </a:rPr>
              <a:t>The </a:t>
            </a:r>
            <a:r>
              <a:rPr lang="en-US" sz="3000" b="1" baseline="30000" dirty="0">
                <a:solidFill>
                  <a:prstClr val="black"/>
                </a:solidFill>
              </a:rPr>
              <a:t>mission</a:t>
            </a:r>
            <a:r>
              <a:rPr lang="en-US" sz="3000" baseline="30000" dirty="0">
                <a:solidFill>
                  <a:prstClr val="black"/>
                </a:solidFill>
              </a:rPr>
              <a:t> of University Health is to improve the good health of the community</a:t>
            </a:r>
          </a:p>
          <a:p>
            <a:pPr marL="0" lv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3000" baseline="30000" dirty="0">
                <a:solidFill>
                  <a:prstClr val="black"/>
                </a:solidFill>
              </a:rPr>
              <a:t>through high-quality compassionate patient care, innovation, education and discovery.</a:t>
            </a:r>
          </a:p>
          <a:p>
            <a:pPr marL="0" lvl="0" indent="0">
              <a:lnSpc>
                <a:spcPts val="3000"/>
              </a:lnSpc>
              <a:spcBef>
                <a:spcPts val="0"/>
              </a:spcBef>
              <a:buNone/>
            </a:pPr>
            <a:endParaRPr lang="en-US" sz="3000" baseline="30000" dirty="0">
              <a:solidFill>
                <a:prstClr val="black"/>
              </a:solidFill>
            </a:endParaRPr>
          </a:p>
          <a:p>
            <a:pPr marL="0" lv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3000" baseline="30000" dirty="0">
                <a:solidFill>
                  <a:prstClr val="black"/>
                </a:solidFill>
              </a:rPr>
              <a:t>We fulfill this mission through a set of core </a:t>
            </a:r>
            <a:r>
              <a:rPr lang="en-US" sz="3000" b="1" baseline="30000" dirty="0">
                <a:solidFill>
                  <a:prstClr val="black"/>
                </a:solidFill>
              </a:rPr>
              <a:t>values</a:t>
            </a:r>
            <a:r>
              <a:rPr lang="en-US" sz="3000" baseline="30000" dirty="0">
                <a:solidFill>
                  <a:prstClr val="black"/>
                </a:solidFill>
              </a:rPr>
              <a:t>.</a:t>
            </a:r>
          </a:p>
          <a:p>
            <a:pPr marL="0" lvl="0" indent="0">
              <a:lnSpc>
                <a:spcPts val="1500"/>
              </a:lnSpc>
              <a:spcBef>
                <a:spcPts val="0"/>
              </a:spcBef>
              <a:buNone/>
            </a:pPr>
            <a:endParaRPr lang="en-US" sz="3000" baseline="30000" dirty="0">
              <a:solidFill>
                <a:prstClr val="black"/>
              </a:solidFill>
            </a:endParaRPr>
          </a:p>
          <a:p>
            <a:pPr marL="0" lv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3000" baseline="30000" dirty="0">
                <a:solidFill>
                  <a:prstClr val="black"/>
                </a:solidFill>
              </a:rPr>
              <a:t>Our patient care will be:</a:t>
            </a:r>
          </a:p>
          <a:p>
            <a:pPr marL="0" lvl="0" indent="0">
              <a:lnSpc>
                <a:spcPts val="3000"/>
              </a:lnSpc>
              <a:spcBef>
                <a:spcPts val="0"/>
              </a:spcBef>
              <a:buSzPct val="115000"/>
              <a:buNone/>
            </a:pPr>
            <a:r>
              <a:rPr lang="en-US" sz="3000" baseline="30000" dirty="0">
                <a:solidFill>
                  <a:prstClr val="black"/>
                </a:solidFill>
              </a:rPr>
              <a:t>- High quality and compassionate above all,</a:t>
            </a:r>
          </a:p>
          <a:p>
            <a:pPr marL="0" lvl="0" indent="0">
              <a:lnSpc>
                <a:spcPts val="3000"/>
              </a:lnSpc>
              <a:spcBef>
                <a:spcPts val="0"/>
              </a:spcBef>
              <a:buSzPct val="115000"/>
              <a:buNone/>
            </a:pPr>
            <a:r>
              <a:rPr lang="en-US" sz="3000" baseline="30000" dirty="0">
                <a:solidFill>
                  <a:prstClr val="black"/>
                </a:solidFill>
              </a:rPr>
              <a:t>- Attentive, kind and helpful without exception, and</a:t>
            </a:r>
          </a:p>
          <a:p>
            <a:pPr marL="0" lvl="0" indent="0">
              <a:lnSpc>
                <a:spcPts val="3000"/>
              </a:lnSpc>
              <a:spcBef>
                <a:spcPts val="0"/>
              </a:spcBef>
              <a:buSzPct val="115000"/>
              <a:buNone/>
            </a:pPr>
            <a:r>
              <a:rPr lang="en-US" sz="3000" baseline="30000" dirty="0">
                <a:solidFill>
                  <a:prstClr val="black"/>
                </a:solidFill>
              </a:rPr>
              <a:t>- Wise in the use of resources.</a:t>
            </a:r>
          </a:p>
          <a:p>
            <a:pPr marL="0" lvl="0" indent="0">
              <a:lnSpc>
                <a:spcPts val="3000"/>
              </a:lnSpc>
              <a:spcBef>
                <a:spcPts val="0"/>
              </a:spcBef>
              <a:buNone/>
            </a:pPr>
            <a:endParaRPr lang="en-US" sz="3000" baseline="30000" dirty="0">
              <a:solidFill>
                <a:prstClr val="black"/>
              </a:solidFill>
            </a:endParaRPr>
          </a:p>
          <a:p>
            <a:pPr marL="0" lv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3000" baseline="30000" dirty="0">
                <a:solidFill>
                  <a:prstClr val="black"/>
                </a:solidFill>
              </a:rPr>
              <a:t>We embrace a bold </a:t>
            </a:r>
            <a:r>
              <a:rPr lang="en-US" sz="3000" b="1" baseline="30000" dirty="0">
                <a:solidFill>
                  <a:prstClr val="black"/>
                </a:solidFill>
              </a:rPr>
              <a:t>vision</a:t>
            </a:r>
            <a:r>
              <a:rPr lang="en-US" sz="3000" baseline="30000" dirty="0">
                <a:solidFill>
                  <a:prstClr val="black"/>
                </a:solidFill>
              </a:rPr>
              <a:t>: </a:t>
            </a:r>
          </a:p>
          <a:p>
            <a:pPr marL="0" lv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3000" baseline="30000" dirty="0">
                <a:solidFill>
                  <a:prstClr val="black"/>
                </a:solidFill>
              </a:rPr>
              <a:t>We are leading the way to be one of the nation’s most trusted health institutions.</a:t>
            </a:r>
            <a:endParaRPr lang="en-US" sz="3000" dirty="0">
              <a:solidFill>
                <a:prstClr val="black"/>
              </a:solidFill>
            </a:endParaRP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380956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99</Words>
  <Application>Microsoft Macintosh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Presentation Title</vt:lpstr>
      <vt:lpstr>Our Mission, Vision and Values</vt:lpstr>
    </vt:vector>
  </TitlesOfParts>
  <Company>University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Helena Steubing</dc:creator>
  <cp:lastModifiedBy>Andrew Castillo</cp:lastModifiedBy>
  <cp:revision>17</cp:revision>
  <dcterms:created xsi:type="dcterms:W3CDTF">2018-08-13T19:38:46Z</dcterms:created>
  <dcterms:modified xsi:type="dcterms:W3CDTF">2023-01-13T16:08:09Z</dcterms:modified>
</cp:coreProperties>
</file>